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66" r:id="rId4"/>
    <p:sldId id="267" r:id="rId5"/>
    <p:sldId id="268" r:id="rId6"/>
    <p:sldId id="269" r:id="rId7"/>
    <p:sldId id="265" r:id="rId8"/>
  </p:sldIdLst>
  <p:sldSz cx="12192000" cy="6858000"/>
  <p:notesSz cx="6858000" cy="9144000"/>
  <p:defaultTextStyle>
    <a:defPPr>
      <a:defRPr lang="en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92"/>
    <p:restoredTop sz="94668"/>
  </p:normalViewPr>
  <p:slideViewPr>
    <p:cSldViewPr snapToGrid="0">
      <p:cViewPr varScale="1">
        <p:scale>
          <a:sx n="119" d="100"/>
          <a:sy n="119" d="100"/>
        </p:scale>
        <p:origin x="8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4F6354-0FE6-864A-BFE2-4EE72BF01BC0}" type="datetimeFigureOut">
              <a:rPr lang="en-HR" smtClean="0"/>
              <a:t>10/9/25</a:t>
            </a:fld>
            <a:endParaRPr lang="en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9941A-A774-594C-8708-F216A2923EAA}" type="slidenum">
              <a:rPr lang="en-HR" smtClean="0"/>
              <a:t>‹Nº›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89001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23056-10D5-5E1E-C42F-21B9C6ED4E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674" y="1177605"/>
            <a:ext cx="6021239" cy="2462741"/>
          </a:xfrm>
        </p:spPr>
        <p:txBody>
          <a:bodyPr anchor="b"/>
          <a:lstStyle>
            <a:lvl1pPr algn="ctr">
              <a:defRPr sz="6000" baseline="0">
                <a:solidFill>
                  <a:srgbClr val="1F3167"/>
                </a:solidFill>
                <a:latin typeface="Avenir" panose="02000503020000020003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D3D013-0BBE-E87B-615F-494E5B5CD8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1674" y="3847381"/>
            <a:ext cx="6021239" cy="1707871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rgbClr val="1F3167"/>
                </a:solidFill>
                <a:latin typeface="Avenir" panose="02000503020000020003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948712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AD5A9-BCFE-E426-73F2-6DE9F4628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2922905"/>
            <a:ext cx="10899423" cy="341693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 baseline="0">
                <a:solidFill>
                  <a:srgbClr val="1F3167"/>
                </a:solidFill>
                <a:latin typeface="Avenir" panose="02000503020000020003" pitchFamily="2" charset="0"/>
              </a:defRPr>
            </a:lvl1pPr>
            <a:lvl2pPr marL="4572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2pPr>
            <a:lvl3pPr marL="9144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3pPr>
            <a:lvl4pPr marL="13716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4pPr>
            <a:lvl5pPr marL="18288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C10A031-D5DF-3FAA-AA23-19BF3D31B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462405"/>
            <a:ext cx="10899423" cy="1325563"/>
          </a:xfrm>
        </p:spPr>
        <p:txBody>
          <a:bodyPr>
            <a:normAutofit/>
          </a:bodyPr>
          <a:lstStyle>
            <a:lvl1pPr>
              <a:defRPr sz="3300" b="1" i="0" baseline="0">
                <a:solidFill>
                  <a:srgbClr val="1F3167"/>
                </a:solidFill>
                <a:latin typeface="Avenir" panose="02000503020000020003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HR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B5AF597-5507-076F-124E-EE07826EC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2511" y="6356350"/>
            <a:ext cx="2743200" cy="365125"/>
          </a:xfrm>
        </p:spPr>
        <p:txBody>
          <a:bodyPr/>
          <a:lstStyle/>
          <a:p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7586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67ED60-3825-A008-1E40-808DD455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DA602C-526C-E159-09B1-B522A1EEF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7CFD7-143D-93A6-A817-96A8A56EA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DBB736-F0B5-344B-A852-16312B99A21D}" type="datetime1">
              <a:rPr lang="hr-HR" smtClean="0"/>
              <a:t>09.10.2025.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C91E4-D1DD-AEA1-FF20-F2E2CBF75D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HR"/>
              <a:t>1/2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17DCD-FE2A-46FD-89C4-1D154B405F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08E757-791F-C248-94D1-80A4AE0B0680}" type="slidenum">
              <a:rPr lang="en-HR" smtClean="0"/>
              <a:t>‹Nº›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939260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11902A-1CC1-7DAF-7CF8-972C20B12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4113DF-6D75-5125-336B-023290B91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20337-2AC8-9C3E-4900-4694C9CB54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C20739-EA3B-0A47-B5E0-ED592EFD0E11}" type="datetime1">
              <a:rPr lang="hr-HR" smtClean="0"/>
              <a:t>09.10.2025.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FA065-24E0-CD9F-05E3-7B843A15FF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HR"/>
              <a:t>1/2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D0C36-9DB2-45E5-D4A2-FE3C52D959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B41B02-5523-9949-A976-A25C7FA2FED7}" type="slidenum">
              <a:rPr lang="en-HR" smtClean="0"/>
              <a:t>‹Nº›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79079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6198E-1BA7-9098-980A-539443720F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Transfer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Rights</a:t>
            </a:r>
            <a:r>
              <a:rPr lang="es-ES" dirty="0"/>
              <a:t> and Post-Transfer </a:t>
            </a:r>
            <a:r>
              <a:rPr lang="es-ES" dirty="0" err="1"/>
              <a:t>Mechanisms</a:t>
            </a:r>
            <a:r>
              <a:rPr lang="es-ES" dirty="0"/>
              <a:t> in </a:t>
            </a:r>
            <a:r>
              <a:rPr lang="es-ES" dirty="0" err="1"/>
              <a:t>Performers</a:t>
            </a:r>
            <a:r>
              <a:rPr lang="es-ES" dirty="0"/>
              <a:t>’ </a:t>
            </a:r>
            <a:r>
              <a:rPr lang="es-ES" dirty="0" err="1"/>
              <a:t>Rights</a:t>
            </a:r>
            <a:endParaRPr lang="en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037CA4-7E25-98A1-D923-596F8F2EB4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Pedro Rivas Prieto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462473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B56E397-6334-358D-CD3E-B02C1C4AB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2280621"/>
            <a:ext cx="10899423" cy="4059219"/>
          </a:xfrm>
        </p:spPr>
        <p:txBody>
          <a:bodyPr>
            <a:normAutofit lnSpcReduction="10000"/>
          </a:bodyPr>
          <a:lstStyle/>
          <a:p>
            <a:endParaRPr lang="es-ES" b="1" dirty="0"/>
          </a:p>
          <a:p>
            <a:pPr>
              <a:defRPr sz="2200"/>
            </a:pPr>
            <a:r>
              <a:rPr lang="es-ES" sz="2200" dirty="0" err="1"/>
              <a:t>The</a:t>
            </a:r>
            <a:r>
              <a:rPr lang="es-ES" sz="2200" dirty="0"/>
              <a:t> contractual </a:t>
            </a:r>
            <a:r>
              <a:rPr lang="es-ES" sz="2200" dirty="0" err="1"/>
              <a:t>paradigm</a:t>
            </a:r>
            <a:r>
              <a:rPr lang="es-ES" sz="2200" dirty="0"/>
              <a:t> </a:t>
            </a:r>
            <a:r>
              <a:rPr lang="es-ES" sz="2200" dirty="0" err="1"/>
              <a:t>of</a:t>
            </a:r>
            <a:r>
              <a:rPr lang="es-ES" sz="2200" dirty="0"/>
              <a:t> </a:t>
            </a:r>
            <a:r>
              <a:rPr lang="es-ES" sz="2200" dirty="0" err="1"/>
              <a:t>the</a:t>
            </a:r>
            <a:r>
              <a:rPr lang="es-ES" sz="2200" dirty="0"/>
              <a:t> musical </a:t>
            </a:r>
            <a:r>
              <a:rPr lang="es-ES" sz="2200" dirty="0" err="1"/>
              <a:t>performer</a:t>
            </a:r>
            <a:endParaRPr lang="es-ES" sz="2200" dirty="0"/>
          </a:p>
          <a:p>
            <a:pPr>
              <a:defRPr sz="2200"/>
            </a:pPr>
            <a:endParaRPr lang="es-ES" sz="2200" dirty="0"/>
          </a:p>
          <a:p>
            <a:pPr>
              <a:defRPr sz="2200"/>
            </a:pPr>
            <a:r>
              <a:rPr lang="es-ES" sz="2200" dirty="0" err="1"/>
              <a:t>The</a:t>
            </a:r>
            <a:r>
              <a:rPr lang="es-ES" sz="2200" dirty="0"/>
              <a:t> </a:t>
            </a:r>
            <a:r>
              <a:rPr lang="es-ES" sz="2200" dirty="0" err="1"/>
              <a:t>Regulation</a:t>
            </a:r>
            <a:r>
              <a:rPr lang="es-ES" sz="2200" dirty="0"/>
              <a:t> </a:t>
            </a:r>
            <a:r>
              <a:rPr lang="es-ES" sz="2200" dirty="0" err="1"/>
              <a:t>of</a:t>
            </a:r>
            <a:r>
              <a:rPr lang="es-ES" sz="2200" dirty="0"/>
              <a:t> </a:t>
            </a:r>
            <a:r>
              <a:rPr lang="es-ES" sz="2200" dirty="0" err="1"/>
              <a:t>Contracts</a:t>
            </a:r>
            <a:r>
              <a:rPr lang="es-ES" sz="2200" dirty="0"/>
              <a:t> (Directive 2011/77 Directive 2019/790) and </a:t>
            </a:r>
            <a:r>
              <a:rPr lang="es-ES" sz="2200" dirty="0" err="1"/>
              <a:t>Remuneration</a:t>
            </a:r>
            <a:r>
              <a:rPr lang="es-ES" sz="2200" dirty="0"/>
              <a:t> </a:t>
            </a:r>
            <a:r>
              <a:rPr lang="es-ES" sz="2200" dirty="0" err="1"/>
              <a:t>Rights</a:t>
            </a:r>
            <a:endParaRPr lang="es-ES" sz="2200" dirty="0"/>
          </a:p>
          <a:p>
            <a:pPr>
              <a:defRPr sz="2200"/>
            </a:pPr>
            <a:endParaRPr lang="es-ES" dirty="0"/>
          </a:p>
          <a:p>
            <a:pPr>
              <a:defRPr sz="2200"/>
            </a:pPr>
            <a:r>
              <a:rPr lang="es-ES" dirty="0" err="1"/>
              <a:t>Remuneration</a:t>
            </a:r>
            <a:r>
              <a:rPr lang="es-ES" dirty="0"/>
              <a:t> </a:t>
            </a:r>
            <a:r>
              <a:rPr lang="es-ES" dirty="0" err="1"/>
              <a:t>rights</a:t>
            </a:r>
            <a:r>
              <a:rPr lang="es-ES" dirty="0"/>
              <a:t> </a:t>
            </a:r>
            <a:r>
              <a:rPr lang="es-ES" dirty="0" err="1"/>
              <a:t>operate</a:t>
            </a:r>
            <a:r>
              <a:rPr lang="es-ES" dirty="0"/>
              <a:t> as ex-post legal correctives, </a:t>
            </a:r>
            <a:r>
              <a:rPr lang="es-ES" dirty="0" err="1"/>
              <a:t>ensuring</a:t>
            </a:r>
            <a:r>
              <a:rPr lang="es-ES" dirty="0"/>
              <a:t> </a:t>
            </a:r>
            <a:r>
              <a:rPr lang="es-ES" dirty="0" err="1"/>
              <a:t>performers</a:t>
            </a:r>
            <a:r>
              <a:rPr lang="es-ES" dirty="0"/>
              <a:t> share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economic</a:t>
            </a:r>
            <a:r>
              <a:rPr lang="es-ES" dirty="0"/>
              <a:t> </a:t>
            </a:r>
            <a:r>
              <a:rPr lang="es-ES" dirty="0" err="1"/>
              <a:t>value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uses </a:t>
            </a:r>
            <a:r>
              <a:rPr lang="es-ES" dirty="0" err="1"/>
              <a:t>they</a:t>
            </a:r>
            <a:r>
              <a:rPr lang="es-ES" dirty="0"/>
              <a:t> </a:t>
            </a:r>
            <a:r>
              <a:rPr lang="es-ES" dirty="0" err="1"/>
              <a:t>cannot</a:t>
            </a:r>
            <a:r>
              <a:rPr lang="es-ES" dirty="0"/>
              <a:t> control.</a:t>
            </a:r>
          </a:p>
          <a:p>
            <a:pPr>
              <a:defRPr sz="2200"/>
            </a:pPr>
            <a:endParaRPr lang="es-ES" dirty="0"/>
          </a:p>
          <a:p>
            <a:pPr>
              <a:defRPr sz="2200"/>
            </a:pPr>
            <a:r>
              <a:rPr lang="es-ES" dirty="0" err="1"/>
              <a:t>These</a:t>
            </a:r>
            <a:r>
              <a:rPr lang="es-ES" dirty="0"/>
              <a:t> </a:t>
            </a:r>
            <a:r>
              <a:rPr lang="es-ES" dirty="0" err="1"/>
              <a:t>mechanisms</a:t>
            </a:r>
            <a:r>
              <a:rPr lang="es-ES" dirty="0"/>
              <a:t> are </a:t>
            </a:r>
            <a:r>
              <a:rPr lang="es-ES" dirty="0" err="1"/>
              <a:t>now</a:t>
            </a:r>
            <a:r>
              <a:rPr lang="es-ES" dirty="0"/>
              <a:t> </a:t>
            </a:r>
            <a:r>
              <a:rPr lang="es-ES" dirty="0" err="1"/>
              <a:t>structurally</a:t>
            </a:r>
            <a:r>
              <a:rPr lang="es-ES" dirty="0"/>
              <a:t> </a:t>
            </a:r>
            <a:r>
              <a:rPr lang="es-ES" dirty="0" err="1"/>
              <a:t>embedded</a:t>
            </a:r>
            <a:r>
              <a:rPr lang="es-ES" dirty="0"/>
              <a:t> in </a:t>
            </a:r>
            <a:r>
              <a:rPr lang="es-ES" dirty="0" err="1"/>
              <a:t>international</a:t>
            </a:r>
            <a:r>
              <a:rPr lang="es-ES" dirty="0"/>
              <a:t> and EU copyright </a:t>
            </a:r>
            <a:r>
              <a:rPr lang="es-ES" dirty="0" err="1"/>
              <a:t>frameworks</a:t>
            </a:r>
            <a:r>
              <a:rPr lang="es-ES" dirty="0"/>
              <a:t> (Rome 1961 → DSM 2019).</a:t>
            </a:r>
          </a:p>
          <a:p>
            <a:endParaRPr lang="en-HR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C3949EA-0012-C5CA-EF23-B99F9B86F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462405"/>
            <a:ext cx="10899423" cy="624579"/>
          </a:xfrm>
        </p:spPr>
        <p:txBody>
          <a:bodyPr/>
          <a:lstStyle/>
          <a:p>
            <a:r>
              <a:rPr lang="es-ES" dirty="0"/>
              <a:t>INTRODUCTION</a:t>
            </a:r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7CE367-8C64-ABB0-47BF-13B3971DB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1/10</a:t>
            </a:r>
          </a:p>
        </p:txBody>
      </p:sp>
    </p:spTree>
    <p:extLst>
      <p:ext uri="{BB962C8B-B14F-4D97-AF65-F5344CB8AC3E}">
        <p14:creationId xmlns:p14="http://schemas.microsoft.com/office/powerpoint/2010/main" val="4241838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9B0CDC7-EAF2-0B40-EEE9-D8A28D04D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2463501"/>
            <a:ext cx="10899423" cy="3876339"/>
          </a:xfrm>
        </p:spPr>
        <p:txBody>
          <a:bodyPr>
            <a:normAutofit fontScale="85000" lnSpcReduction="20000"/>
          </a:bodyPr>
          <a:lstStyle/>
          <a:p>
            <a:pPr>
              <a:defRPr sz="2200"/>
            </a:pPr>
            <a:r>
              <a:rPr lang="es-ES" sz="2200" dirty="0" err="1"/>
              <a:t>The</a:t>
            </a:r>
            <a:r>
              <a:rPr lang="es-ES" sz="2200" dirty="0"/>
              <a:t> </a:t>
            </a:r>
            <a:r>
              <a:rPr lang="es-ES" sz="2200" dirty="0" err="1"/>
              <a:t>making</a:t>
            </a:r>
            <a:r>
              <a:rPr lang="es-ES" sz="2200" dirty="0"/>
              <a:t> </a:t>
            </a:r>
            <a:r>
              <a:rPr lang="es-ES" sz="2200" dirty="0" err="1"/>
              <a:t>available</a:t>
            </a:r>
            <a:r>
              <a:rPr lang="es-ES" sz="2200" dirty="0"/>
              <a:t> </a:t>
            </a:r>
            <a:r>
              <a:rPr lang="es-ES" sz="2200" dirty="0" err="1"/>
              <a:t>right</a:t>
            </a:r>
            <a:r>
              <a:rPr lang="es-ES" sz="2200" dirty="0"/>
              <a:t> </a:t>
            </a:r>
            <a:r>
              <a:rPr lang="es-ES" sz="2200" dirty="0" err="1"/>
              <a:t>for</a:t>
            </a:r>
            <a:r>
              <a:rPr lang="es-ES" sz="2200" dirty="0"/>
              <a:t> </a:t>
            </a:r>
            <a:r>
              <a:rPr lang="es-ES" sz="2200" dirty="0" err="1"/>
              <a:t>performers</a:t>
            </a:r>
            <a:r>
              <a:rPr lang="es-ES" sz="2200" dirty="0"/>
              <a:t> (</a:t>
            </a:r>
            <a:r>
              <a:rPr lang="es-ES" sz="2200" dirty="0" err="1"/>
              <a:t>just</a:t>
            </a:r>
            <a:r>
              <a:rPr lang="es-ES" sz="2200" dirty="0"/>
              <a:t> </a:t>
            </a:r>
            <a:r>
              <a:rPr lang="es-ES" sz="2200" dirty="0" err="1"/>
              <a:t>an</a:t>
            </a:r>
            <a:r>
              <a:rPr lang="es-ES" sz="2200" dirty="0"/>
              <a:t> exclusive </a:t>
            </a:r>
            <a:r>
              <a:rPr lang="es-ES" sz="2200" dirty="0" err="1"/>
              <a:t>right</a:t>
            </a:r>
            <a:r>
              <a:rPr lang="es-ES" sz="2200" dirty="0"/>
              <a:t> – WPPT and Directive 2001/29).</a:t>
            </a:r>
          </a:p>
          <a:p>
            <a:pPr>
              <a:defRPr sz="2200"/>
            </a:pPr>
            <a:endParaRPr lang="es-ES" sz="2200" dirty="0"/>
          </a:p>
          <a:p>
            <a:pPr>
              <a:defRPr sz="2200"/>
            </a:pPr>
            <a:r>
              <a:rPr lang="es-ES" sz="2200" dirty="0" err="1"/>
              <a:t>Some</a:t>
            </a:r>
            <a:r>
              <a:rPr lang="es-ES" sz="2200" dirty="0"/>
              <a:t> </a:t>
            </a:r>
            <a:r>
              <a:rPr lang="es-ES" sz="2200" dirty="0" err="1"/>
              <a:t>National</a:t>
            </a:r>
            <a:r>
              <a:rPr lang="es-ES" sz="2200" dirty="0"/>
              <a:t> </a:t>
            </a:r>
            <a:r>
              <a:rPr lang="es-ES" sz="2200" dirty="0" err="1"/>
              <a:t>Measures</a:t>
            </a:r>
            <a:endParaRPr lang="es-ES" sz="2200" dirty="0"/>
          </a:p>
          <a:p>
            <a:pPr>
              <a:defRPr sz="2200"/>
            </a:pPr>
            <a:endParaRPr lang="es-ES" sz="2200" dirty="0"/>
          </a:p>
          <a:p>
            <a:pPr>
              <a:defRPr sz="2200"/>
            </a:pPr>
            <a:r>
              <a:rPr lang="es-ES" sz="2200" dirty="0" err="1"/>
              <a:t>The</a:t>
            </a:r>
            <a:r>
              <a:rPr lang="es-ES" sz="2200" dirty="0"/>
              <a:t> ‘</a:t>
            </a:r>
            <a:r>
              <a:rPr lang="es-ES" sz="2200" dirty="0" err="1"/>
              <a:t>solution</a:t>
            </a:r>
            <a:r>
              <a:rPr lang="es-ES" sz="2200" dirty="0"/>
              <a:t>’ </a:t>
            </a:r>
            <a:r>
              <a:rPr lang="es-ES" sz="2200" dirty="0" err="1"/>
              <a:t>of</a:t>
            </a:r>
            <a:r>
              <a:rPr lang="es-ES" sz="2200" dirty="0"/>
              <a:t> Directive 2019/790</a:t>
            </a:r>
          </a:p>
          <a:p>
            <a:pPr>
              <a:defRPr sz="2200"/>
            </a:pPr>
            <a:endParaRPr lang="es-ES" sz="2200" dirty="0"/>
          </a:p>
          <a:p>
            <a:pPr>
              <a:defRPr sz="2200"/>
            </a:pPr>
            <a:r>
              <a:rPr lang="es-ES" sz="2200" dirty="0" err="1"/>
              <a:t>The</a:t>
            </a:r>
            <a:r>
              <a:rPr lang="es-ES" sz="2200" dirty="0"/>
              <a:t> </a:t>
            </a:r>
            <a:r>
              <a:rPr lang="es-ES" sz="2200" dirty="0" err="1"/>
              <a:t>Report</a:t>
            </a:r>
            <a:r>
              <a:rPr lang="es-ES" sz="2200" dirty="0"/>
              <a:t> “</a:t>
            </a:r>
            <a:r>
              <a:rPr lang="es-ES_tradnl" sz="2200" dirty="0"/>
              <a:t>Contractual </a:t>
            </a:r>
            <a:r>
              <a:rPr lang="es-ES_tradnl" sz="2200" dirty="0" err="1"/>
              <a:t>practices</a:t>
            </a:r>
            <a:r>
              <a:rPr lang="es-ES_tradnl" sz="2200" dirty="0"/>
              <a:t> </a:t>
            </a:r>
            <a:r>
              <a:rPr lang="es-ES_tradnl" sz="2200" dirty="0" err="1"/>
              <a:t>affecting</a:t>
            </a:r>
            <a:r>
              <a:rPr lang="es-ES_tradnl" sz="2200" dirty="0"/>
              <a:t> </a:t>
            </a:r>
            <a:r>
              <a:rPr lang="es-ES_tradnl" sz="2200" dirty="0" err="1"/>
              <a:t>the</a:t>
            </a:r>
            <a:r>
              <a:rPr lang="es-ES_tradnl" sz="2200" dirty="0"/>
              <a:t> transfer </a:t>
            </a:r>
            <a:r>
              <a:rPr lang="es-ES_tradnl" sz="2200" dirty="0" err="1"/>
              <a:t>of</a:t>
            </a:r>
            <a:r>
              <a:rPr lang="es-ES_tradnl" sz="2200" dirty="0"/>
              <a:t> copyright and </a:t>
            </a:r>
            <a:r>
              <a:rPr lang="es-ES_tradnl" sz="2200" dirty="0" err="1"/>
              <a:t>related</a:t>
            </a:r>
            <a:r>
              <a:rPr lang="es-ES_tradnl" sz="2200" dirty="0"/>
              <a:t> </a:t>
            </a:r>
            <a:r>
              <a:rPr lang="es-ES_tradnl" sz="2200" dirty="0" err="1"/>
              <a:t>rights</a:t>
            </a:r>
            <a:r>
              <a:rPr lang="es-ES_tradnl" sz="2200" dirty="0"/>
              <a:t> and </a:t>
            </a:r>
            <a:r>
              <a:rPr lang="es-ES_tradnl" sz="2200" dirty="0" err="1"/>
              <a:t>the</a:t>
            </a:r>
            <a:r>
              <a:rPr lang="es-ES_tradnl" sz="2200" dirty="0"/>
              <a:t> </a:t>
            </a:r>
            <a:r>
              <a:rPr lang="es-ES_tradnl" sz="2200" dirty="0" err="1"/>
              <a:t>ability</a:t>
            </a:r>
            <a:r>
              <a:rPr lang="es-ES_tradnl" sz="2200" dirty="0"/>
              <a:t> </a:t>
            </a:r>
            <a:r>
              <a:rPr lang="es-ES_tradnl" sz="2200" dirty="0" err="1"/>
              <a:t>of</a:t>
            </a:r>
            <a:r>
              <a:rPr lang="es-ES_tradnl" sz="2200" dirty="0"/>
              <a:t> </a:t>
            </a:r>
            <a:r>
              <a:rPr lang="es-ES_tradnl" sz="2200" dirty="0" err="1"/>
              <a:t>creators</a:t>
            </a:r>
            <a:r>
              <a:rPr lang="es-ES_tradnl" sz="2200" dirty="0"/>
              <a:t> and </a:t>
            </a:r>
            <a:r>
              <a:rPr lang="es-ES_tradnl" sz="2200" dirty="0" err="1"/>
              <a:t>producers</a:t>
            </a:r>
            <a:r>
              <a:rPr lang="es-ES_tradnl" sz="2200" dirty="0"/>
              <a:t> </a:t>
            </a:r>
            <a:r>
              <a:rPr lang="es-ES_tradnl" sz="2200" dirty="0" err="1"/>
              <a:t>to</a:t>
            </a:r>
            <a:r>
              <a:rPr lang="es-ES_tradnl" sz="2200" dirty="0"/>
              <a:t> </a:t>
            </a:r>
            <a:r>
              <a:rPr lang="es-ES_tradnl" sz="2200" dirty="0" err="1"/>
              <a:t>exploit</a:t>
            </a:r>
            <a:r>
              <a:rPr lang="es-ES_tradnl" sz="2200" dirty="0"/>
              <a:t> </a:t>
            </a:r>
            <a:r>
              <a:rPr lang="es-ES_tradnl" sz="2200" dirty="0" err="1"/>
              <a:t>their</a:t>
            </a:r>
            <a:r>
              <a:rPr lang="es-ES_tradnl" sz="2200" dirty="0"/>
              <a:t> </a:t>
            </a:r>
            <a:r>
              <a:rPr lang="es-ES_tradnl" sz="2200" dirty="0" err="1"/>
              <a:t>rights</a:t>
            </a:r>
            <a:r>
              <a:rPr lang="es-ES_tradnl" sz="2200" dirty="0"/>
              <a:t>”</a:t>
            </a:r>
            <a:r>
              <a:rPr lang="es-ES" sz="2200" dirty="0"/>
              <a:t>.</a:t>
            </a:r>
          </a:p>
          <a:p>
            <a:pPr>
              <a:defRPr sz="2200"/>
            </a:pPr>
            <a:endParaRPr lang="es-ES" sz="2200" dirty="0"/>
          </a:p>
          <a:p>
            <a:pPr>
              <a:defRPr sz="2200"/>
            </a:pPr>
            <a:r>
              <a:rPr lang="es-ES_tradnl" sz="2200" dirty="0" err="1"/>
              <a:t>Commission</a:t>
            </a:r>
            <a:r>
              <a:rPr lang="es-ES_tradnl" sz="2200" dirty="0"/>
              <a:t> </a:t>
            </a:r>
            <a:r>
              <a:rPr lang="es-ES_tradnl" sz="2200" dirty="0" err="1"/>
              <a:t>launches</a:t>
            </a:r>
            <a:r>
              <a:rPr lang="es-ES_tradnl" sz="2200" dirty="0"/>
              <a:t> </a:t>
            </a:r>
            <a:r>
              <a:rPr lang="es-ES_tradnl" sz="2200" dirty="0" err="1"/>
              <a:t>call</a:t>
            </a:r>
            <a:r>
              <a:rPr lang="es-ES_tradnl" sz="2200" dirty="0"/>
              <a:t> </a:t>
            </a:r>
            <a:r>
              <a:rPr lang="es-ES_tradnl" sz="2200" dirty="0" err="1"/>
              <a:t>for</a:t>
            </a:r>
            <a:r>
              <a:rPr lang="es-ES_tradnl" sz="2200" dirty="0"/>
              <a:t> </a:t>
            </a:r>
            <a:r>
              <a:rPr lang="es-ES_tradnl" sz="2200" dirty="0" err="1"/>
              <a:t>tenders</a:t>
            </a:r>
            <a:r>
              <a:rPr lang="es-ES_tradnl" sz="2200" dirty="0"/>
              <a:t> </a:t>
            </a:r>
            <a:r>
              <a:rPr lang="es-ES_tradnl" sz="2200" dirty="0" err="1"/>
              <a:t>for</a:t>
            </a:r>
            <a:r>
              <a:rPr lang="es-ES_tradnl" sz="2200" dirty="0"/>
              <a:t> a </a:t>
            </a:r>
            <a:r>
              <a:rPr lang="es-ES_tradnl" sz="2200" dirty="0" err="1"/>
              <a:t>study</a:t>
            </a:r>
            <a:r>
              <a:rPr lang="es-ES_tradnl" sz="2200" dirty="0"/>
              <a:t> </a:t>
            </a:r>
            <a:r>
              <a:rPr lang="es-ES_tradnl" sz="2200" dirty="0" err="1"/>
              <a:t>to</a:t>
            </a:r>
            <a:r>
              <a:rPr lang="es-ES_tradnl" sz="2200" dirty="0"/>
              <a:t> </a:t>
            </a:r>
            <a:r>
              <a:rPr lang="es-ES_tradnl" sz="2200" dirty="0" err="1"/>
              <a:t>support</a:t>
            </a:r>
            <a:r>
              <a:rPr lang="es-ES_tradnl" sz="2200" dirty="0"/>
              <a:t> </a:t>
            </a:r>
            <a:r>
              <a:rPr lang="es-ES_tradnl" sz="2200" dirty="0" err="1"/>
              <a:t>the</a:t>
            </a:r>
            <a:r>
              <a:rPr lang="es-ES_tradnl" sz="2200" dirty="0"/>
              <a:t> </a:t>
            </a:r>
            <a:r>
              <a:rPr lang="es-ES_tradnl" sz="2200" dirty="0" err="1"/>
              <a:t>review</a:t>
            </a:r>
            <a:r>
              <a:rPr lang="es-ES_tradnl" sz="2200" dirty="0"/>
              <a:t> </a:t>
            </a:r>
            <a:r>
              <a:rPr lang="es-ES_tradnl" sz="2200" dirty="0" err="1"/>
              <a:t>of</a:t>
            </a:r>
            <a:r>
              <a:rPr lang="es-ES_tradnl" sz="2200" dirty="0"/>
              <a:t> </a:t>
            </a:r>
            <a:r>
              <a:rPr lang="es-ES_tradnl" sz="2200" dirty="0" err="1"/>
              <a:t>the</a:t>
            </a:r>
            <a:r>
              <a:rPr lang="es-ES_tradnl" sz="2200" dirty="0"/>
              <a:t> Directive</a:t>
            </a:r>
            <a:r>
              <a:rPr lang="es-ES" sz="2200" dirty="0"/>
              <a:t>.</a:t>
            </a:r>
          </a:p>
          <a:p>
            <a:pPr>
              <a:defRPr sz="2200"/>
            </a:pPr>
            <a:endParaRPr lang="es-ES" sz="2200" dirty="0"/>
          </a:p>
          <a:p>
            <a:pPr>
              <a:defRPr sz="2200"/>
            </a:pPr>
            <a:r>
              <a:rPr lang="es-ES" sz="2200" dirty="0" err="1"/>
              <a:t>The</a:t>
            </a:r>
            <a:r>
              <a:rPr lang="es-ES" sz="2200" dirty="0"/>
              <a:t> </a:t>
            </a:r>
            <a:r>
              <a:rPr lang="es-ES" sz="2200" dirty="0" err="1"/>
              <a:t>Enabling</a:t>
            </a:r>
            <a:r>
              <a:rPr lang="es-ES" sz="2200" dirty="0"/>
              <a:t> </a:t>
            </a:r>
            <a:r>
              <a:rPr lang="es-ES" sz="2200" dirty="0" err="1"/>
              <a:t>Clause</a:t>
            </a:r>
            <a:r>
              <a:rPr lang="es-ES" sz="2200" dirty="0"/>
              <a:t> </a:t>
            </a:r>
            <a:r>
              <a:rPr lang="es-ES" sz="2200" dirty="0" err="1"/>
              <a:t>of</a:t>
            </a:r>
            <a:r>
              <a:rPr lang="es-ES" sz="2200" dirty="0"/>
              <a:t> </a:t>
            </a:r>
            <a:r>
              <a:rPr lang="es-ES" sz="2200" dirty="0" err="1"/>
              <a:t>Article</a:t>
            </a:r>
            <a:r>
              <a:rPr lang="es-ES" sz="2200" dirty="0"/>
              <a:t> 12 </a:t>
            </a:r>
            <a:r>
              <a:rPr lang="es-ES" sz="2200" dirty="0" err="1"/>
              <a:t>of</a:t>
            </a:r>
            <a:r>
              <a:rPr lang="es-ES" sz="2200" dirty="0"/>
              <a:t> </a:t>
            </a:r>
            <a:r>
              <a:rPr lang="es-ES" sz="2200" dirty="0" err="1"/>
              <a:t>the</a:t>
            </a:r>
            <a:r>
              <a:rPr lang="es-ES" sz="2200" dirty="0"/>
              <a:t> Beijing </a:t>
            </a:r>
            <a:r>
              <a:rPr lang="es-ES" sz="2200" dirty="0" err="1"/>
              <a:t>Treaty</a:t>
            </a:r>
            <a:r>
              <a:rPr lang="es-ES" sz="2200" dirty="0"/>
              <a:t> — </a:t>
            </a:r>
            <a:r>
              <a:rPr lang="es-ES" sz="2200" dirty="0" err="1"/>
              <a:t>or</a:t>
            </a:r>
            <a:r>
              <a:rPr lang="es-ES" sz="2200" dirty="0"/>
              <a:t> </a:t>
            </a:r>
            <a:r>
              <a:rPr lang="es-ES" sz="2200" dirty="0" err="1"/>
              <a:t>the</a:t>
            </a:r>
            <a:r>
              <a:rPr lang="es-ES" sz="2200" dirty="0"/>
              <a:t> Tower </a:t>
            </a:r>
            <a:r>
              <a:rPr lang="es-ES" sz="2200" dirty="0" err="1"/>
              <a:t>of</a:t>
            </a:r>
            <a:r>
              <a:rPr lang="es-ES" sz="2200" dirty="0"/>
              <a:t> Babel</a:t>
            </a:r>
          </a:p>
          <a:p>
            <a:endParaRPr lang="es-ES" b="1" dirty="0"/>
          </a:p>
          <a:p>
            <a:endParaRPr lang="es-ES" b="1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2A6A9DA-EBAD-5EAD-6216-6A9C67D4C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462406"/>
            <a:ext cx="10899423" cy="699882"/>
          </a:xfrm>
        </p:spPr>
        <p:txBody>
          <a:bodyPr/>
          <a:lstStyle/>
          <a:p>
            <a:r>
              <a:rPr lang="es-ES" dirty="0"/>
              <a:t>DIGITAL ENVIRONMENT</a:t>
            </a:r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AE6731-9FAC-5CD1-46F9-23F526C9C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2/10</a:t>
            </a:r>
          </a:p>
        </p:txBody>
      </p:sp>
    </p:spTree>
    <p:extLst>
      <p:ext uri="{BB962C8B-B14F-4D97-AF65-F5344CB8AC3E}">
        <p14:creationId xmlns:p14="http://schemas.microsoft.com/office/powerpoint/2010/main" val="1583702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E239E77-CDAE-E5C1-6306-138C6326E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2506533"/>
            <a:ext cx="10899423" cy="3833308"/>
          </a:xfrm>
        </p:spPr>
        <p:txBody>
          <a:bodyPr/>
          <a:lstStyle/>
          <a:p>
            <a:pPr>
              <a:lnSpc>
                <a:spcPct val="70000"/>
              </a:lnSpc>
              <a:defRPr sz="2200"/>
            </a:pPr>
            <a:r>
              <a:rPr lang="es-ES" sz="1900" dirty="0" err="1"/>
              <a:t>Traditional</a:t>
            </a:r>
            <a:r>
              <a:rPr lang="es-ES" sz="1900" dirty="0"/>
              <a:t> </a:t>
            </a:r>
            <a:r>
              <a:rPr lang="es-ES" sz="1900" dirty="0" err="1"/>
              <a:t>absence</a:t>
            </a:r>
            <a:r>
              <a:rPr lang="es-ES" sz="1900" dirty="0"/>
              <a:t> </a:t>
            </a:r>
            <a:r>
              <a:rPr lang="es-ES" sz="1900" dirty="0" err="1"/>
              <a:t>of</a:t>
            </a:r>
            <a:r>
              <a:rPr lang="es-ES" sz="1900" dirty="0"/>
              <a:t> a </a:t>
            </a:r>
            <a:r>
              <a:rPr lang="es-ES" sz="1900" dirty="0" err="1"/>
              <a:t>remuneration</a:t>
            </a:r>
            <a:r>
              <a:rPr lang="es-ES" sz="1900" dirty="0"/>
              <a:t> </a:t>
            </a:r>
            <a:r>
              <a:rPr lang="es-ES" sz="1900" dirty="0" err="1"/>
              <a:t>right</a:t>
            </a:r>
            <a:r>
              <a:rPr lang="es-ES" sz="1900" dirty="0"/>
              <a:t> </a:t>
            </a:r>
            <a:r>
              <a:rPr lang="es-ES" sz="1900" dirty="0" err="1"/>
              <a:t>for</a:t>
            </a:r>
            <a:r>
              <a:rPr lang="es-ES" sz="1900" dirty="0"/>
              <a:t> </a:t>
            </a:r>
            <a:r>
              <a:rPr lang="es-ES" sz="1900" dirty="0" err="1"/>
              <a:t>the</a:t>
            </a:r>
            <a:r>
              <a:rPr lang="es-ES" sz="1900" dirty="0"/>
              <a:t> </a:t>
            </a:r>
            <a:r>
              <a:rPr lang="es-ES" sz="1900" dirty="0" err="1"/>
              <a:t>communication</a:t>
            </a:r>
            <a:r>
              <a:rPr lang="es-ES" sz="1900" dirty="0"/>
              <a:t> </a:t>
            </a:r>
            <a:r>
              <a:rPr lang="es-ES" sz="1900" dirty="0" err="1"/>
              <a:t>to</a:t>
            </a:r>
            <a:r>
              <a:rPr lang="es-ES" sz="1900" dirty="0"/>
              <a:t> </a:t>
            </a:r>
            <a:r>
              <a:rPr lang="es-ES" sz="1900" dirty="0" err="1"/>
              <a:t>the</a:t>
            </a:r>
            <a:r>
              <a:rPr lang="es-ES" sz="1900" dirty="0"/>
              <a:t> </a:t>
            </a:r>
            <a:r>
              <a:rPr lang="es-ES" sz="1900" dirty="0" err="1"/>
              <a:t>public</a:t>
            </a:r>
            <a:r>
              <a:rPr lang="es-ES" sz="1900" dirty="0"/>
              <a:t> </a:t>
            </a:r>
            <a:r>
              <a:rPr lang="es-ES" sz="1900" dirty="0" err="1"/>
              <a:t>of</a:t>
            </a:r>
            <a:r>
              <a:rPr lang="es-ES" sz="1900" dirty="0"/>
              <a:t> audiovisual </a:t>
            </a:r>
            <a:r>
              <a:rPr lang="es-ES" sz="1900" dirty="0" err="1"/>
              <a:t>recordings</a:t>
            </a:r>
            <a:endParaRPr lang="es-ES" sz="1900" dirty="0"/>
          </a:p>
          <a:p>
            <a:pPr>
              <a:lnSpc>
                <a:spcPct val="70000"/>
              </a:lnSpc>
              <a:defRPr sz="2200"/>
            </a:pPr>
            <a:endParaRPr lang="es-ES" sz="1900" dirty="0"/>
          </a:p>
          <a:p>
            <a:pPr>
              <a:lnSpc>
                <a:spcPct val="70000"/>
              </a:lnSpc>
              <a:defRPr sz="2200"/>
            </a:pPr>
            <a:r>
              <a:rPr lang="es-ES" sz="1900" dirty="0" err="1"/>
              <a:t>The</a:t>
            </a:r>
            <a:r>
              <a:rPr lang="es-ES" sz="1900" dirty="0"/>
              <a:t> </a:t>
            </a:r>
            <a:r>
              <a:rPr lang="es-ES" sz="1900" dirty="0" err="1"/>
              <a:t>solution</a:t>
            </a:r>
            <a:r>
              <a:rPr lang="es-ES" sz="1900" dirty="0"/>
              <a:t> </a:t>
            </a:r>
            <a:r>
              <a:rPr lang="es-ES" sz="1900" dirty="0" err="1"/>
              <a:t>of</a:t>
            </a:r>
            <a:r>
              <a:rPr lang="es-ES" sz="1900" dirty="0"/>
              <a:t> </a:t>
            </a:r>
            <a:r>
              <a:rPr lang="es-ES" sz="1900" dirty="0" err="1"/>
              <a:t>the</a:t>
            </a:r>
            <a:r>
              <a:rPr lang="es-ES" sz="1900" dirty="0"/>
              <a:t> Beijing </a:t>
            </a:r>
            <a:r>
              <a:rPr lang="es-ES" sz="1900" dirty="0" err="1"/>
              <a:t>Treaty</a:t>
            </a:r>
            <a:endParaRPr lang="es-ES" sz="1900" dirty="0"/>
          </a:p>
          <a:p>
            <a:pPr>
              <a:lnSpc>
                <a:spcPct val="70000"/>
              </a:lnSpc>
              <a:defRPr sz="2200"/>
            </a:pPr>
            <a:endParaRPr lang="es-ES" sz="1900" dirty="0"/>
          </a:p>
          <a:p>
            <a:pPr>
              <a:lnSpc>
                <a:spcPct val="70000"/>
              </a:lnSpc>
              <a:defRPr sz="2200"/>
            </a:pPr>
            <a:r>
              <a:rPr lang="es-ES" sz="1900" dirty="0" err="1"/>
              <a:t>The</a:t>
            </a:r>
            <a:r>
              <a:rPr lang="es-ES" sz="1900" dirty="0"/>
              <a:t> Atresmedia Case </a:t>
            </a:r>
            <a:r>
              <a:rPr lang="es-ES_tradnl" sz="1900" dirty="0"/>
              <a:t>(C-147/19): </a:t>
            </a:r>
            <a:r>
              <a:rPr lang="es-ES" sz="1900" dirty="0" err="1"/>
              <a:t>Naivety</a:t>
            </a:r>
            <a:r>
              <a:rPr lang="es-ES" sz="1900" dirty="0"/>
              <a:t> </a:t>
            </a:r>
            <a:r>
              <a:rPr lang="es-ES" sz="1900" dirty="0" err="1"/>
              <a:t>regarding</a:t>
            </a:r>
            <a:r>
              <a:rPr lang="es-ES" sz="1900" dirty="0"/>
              <a:t> </a:t>
            </a:r>
            <a:r>
              <a:rPr lang="es-ES" sz="1900" dirty="0" err="1"/>
              <a:t>musicians</a:t>
            </a:r>
            <a:r>
              <a:rPr lang="es-ES" sz="1900" dirty="0"/>
              <a:t>’ contractual </a:t>
            </a:r>
            <a:r>
              <a:rPr lang="es-ES" sz="1900" dirty="0" err="1"/>
              <a:t>relationships</a:t>
            </a:r>
            <a:endParaRPr lang="es-ES" sz="1900" dirty="0"/>
          </a:p>
          <a:p>
            <a:pPr>
              <a:lnSpc>
                <a:spcPct val="70000"/>
              </a:lnSpc>
              <a:defRPr sz="2200"/>
            </a:pPr>
            <a:endParaRPr lang="es-ES" sz="1900" dirty="0"/>
          </a:p>
          <a:p>
            <a:pPr>
              <a:lnSpc>
                <a:spcPct val="70000"/>
              </a:lnSpc>
              <a:defRPr sz="2200"/>
            </a:pPr>
            <a:r>
              <a:rPr lang="es-ES" sz="1900" dirty="0" err="1"/>
              <a:t>National</a:t>
            </a:r>
            <a:r>
              <a:rPr lang="es-ES" sz="1900" dirty="0"/>
              <a:t> </a:t>
            </a:r>
            <a:r>
              <a:rPr lang="es-ES" sz="1900" dirty="0" err="1"/>
              <a:t>Approaches</a:t>
            </a:r>
            <a:r>
              <a:rPr lang="es-ES" sz="1900" dirty="0"/>
              <a:t> </a:t>
            </a:r>
            <a:r>
              <a:rPr lang="es-ES" sz="1900" dirty="0" err="1"/>
              <a:t>to</a:t>
            </a:r>
            <a:r>
              <a:rPr lang="es-ES" sz="1900" dirty="0"/>
              <a:t> </a:t>
            </a:r>
            <a:r>
              <a:rPr lang="es-ES" sz="1900" dirty="0" err="1"/>
              <a:t>the</a:t>
            </a:r>
            <a:r>
              <a:rPr lang="es-ES" sz="1900" dirty="0"/>
              <a:t> Atresmedia </a:t>
            </a:r>
            <a:r>
              <a:rPr lang="es-ES" sz="1900" dirty="0" err="1"/>
              <a:t>Issue</a:t>
            </a:r>
            <a:r>
              <a:rPr lang="es-ES" sz="1900" dirty="0"/>
              <a:t>: SENA v. </a:t>
            </a:r>
            <a:r>
              <a:rPr lang="es-ES" sz="1900" dirty="0" err="1"/>
              <a:t>Ziggo</a:t>
            </a:r>
            <a:r>
              <a:rPr lang="es-ES" sz="1900" dirty="0"/>
              <a:t> </a:t>
            </a:r>
            <a:r>
              <a:rPr lang="es-ES" sz="1900" dirty="0" err="1"/>
              <a:t>Judgment</a:t>
            </a:r>
            <a:r>
              <a:rPr lang="es-ES" sz="1900" dirty="0"/>
              <a:t> (24 </a:t>
            </a:r>
            <a:r>
              <a:rPr lang="es-ES" sz="1900" dirty="0" err="1"/>
              <a:t>July</a:t>
            </a:r>
            <a:r>
              <a:rPr lang="es-ES" sz="1900" dirty="0"/>
              <a:t> 2024, </a:t>
            </a:r>
            <a:r>
              <a:rPr lang="es-ES" sz="1900" dirty="0" err="1"/>
              <a:t>District</a:t>
            </a:r>
            <a:r>
              <a:rPr lang="es-ES" sz="1900" dirty="0"/>
              <a:t> </a:t>
            </a:r>
            <a:r>
              <a:rPr lang="es-ES" sz="1900" dirty="0" err="1"/>
              <a:t>Court</a:t>
            </a:r>
            <a:r>
              <a:rPr lang="es-ES" sz="1900" dirty="0"/>
              <a:t> </a:t>
            </a:r>
            <a:r>
              <a:rPr lang="es-ES" sz="1900" dirty="0" err="1"/>
              <a:t>of</a:t>
            </a:r>
            <a:r>
              <a:rPr lang="es-ES" sz="1900" dirty="0"/>
              <a:t> </a:t>
            </a:r>
            <a:r>
              <a:rPr lang="es-ES" sz="1900" dirty="0" err="1"/>
              <a:t>The</a:t>
            </a:r>
            <a:r>
              <a:rPr lang="es-ES" sz="1900" dirty="0"/>
              <a:t> </a:t>
            </a:r>
            <a:r>
              <a:rPr lang="es-ES" sz="1900" dirty="0" err="1"/>
              <a:t>Hague</a:t>
            </a:r>
            <a:r>
              <a:rPr lang="es-ES" sz="1900" dirty="0"/>
              <a:t>, </a:t>
            </a:r>
            <a:r>
              <a:rPr lang="es-ES" sz="1900" dirty="0" err="1"/>
              <a:t>Netherlands</a:t>
            </a:r>
            <a:r>
              <a:rPr lang="es-ES" sz="1900" dirty="0"/>
              <a:t>)</a:t>
            </a:r>
          </a:p>
          <a:p>
            <a:endParaRPr lang="es-ES" dirty="0"/>
          </a:p>
          <a:p>
            <a:endParaRPr lang="en-HR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B0CEF24-4665-22B9-7A69-912659086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462406"/>
            <a:ext cx="10899423" cy="710640"/>
          </a:xfrm>
        </p:spPr>
        <p:txBody>
          <a:bodyPr/>
          <a:lstStyle/>
          <a:p>
            <a:r>
              <a:rPr lang="es-ES" dirty="0"/>
              <a:t>AUDIOVISUAL ENVIRONMENT</a:t>
            </a:r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5B3E21-F7D5-F2EC-AEA7-254B51C86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3/10</a:t>
            </a:r>
          </a:p>
        </p:txBody>
      </p:sp>
    </p:spTree>
    <p:extLst>
      <p:ext uri="{BB962C8B-B14F-4D97-AF65-F5344CB8AC3E}">
        <p14:creationId xmlns:p14="http://schemas.microsoft.com/office/powerpoint/2010/main" val="496004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5FCE012-23C3-A1ED-E365-351C5F386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70000"/>
              </a:lnSpc>
              <a:defRPr sz="2200"/>
            </a:pPr>
            <a:r>
              <a:rPr lang="es-ES" sz="1900" dirty="0" err="1"/>
              <a:t>Performers</a:t>
            </a:r>
            <a:r>
              <a:rPr lang="es-ES" sz="1900" dirty="0"/>
              <a:t>’ </a:t>
            </a:r>
            <a:r>
              <a:rPr lang="es-ES" sz="1900" dirty="0" err="1"/>
              <a:t>rights</a:t>
            </a:r>
            <a:r>
              <a:rPr lang="es-ES" sz="1900" dirty="0"/>
              <a:t> </a:t>
            </a:r>
            <a:r>
              <a:rPr lang="es-ES" sz="1900" dirty="0" err="1"/>
              <a:t>demonstrate</a:t>
            </a:r>
            <a:r>
              <a:rPr lang="es-ES" sz="1900" dirty="0"/>
              <a:t> </a:t>
            </a:r>
            <a:r>
              <a:rPr lang="es-ES" sz="1900" dirty="0" err="1"/>
              <a:t>that</a:t>
            </a:r>
            <a:r>
              <a:rPr lang="es-ES" sz="1900" dirty="0"/>
              <a:t> </a:t>
            </a:r>
            <a:r>
              <a:rPr lang="es-ES" sz="1900" dirty="0" err="1"/>
              <a:t>remuneration</a:t>
            </a:r>
            <a:r>
              <a:rPr lang="es-ES" sz="1900" dirty="0"/>
              <a:t> </a:t>
            </a:r>
            <a:r>
              <a:rPr lang="es-ES" sz="1900" dirty="0" err="1"/>
              <a:t>rights</a:t>
            </a:r>
            <a:r>
              <a:rPr lang="es-ES" sz="1900" dirty="0"/>
              <a:t> are a </a:t>
            </a:r>
            <a:r>
              <a:rPr lang="es-ES" sz="1900" dirty="0" err="1"/>
              <a:t>structural</a:t>
            </a:r>
            <a:r>
              <a:rPr lang="es-ES" sz="1900" dirty="0"/>
              <a:t> </a:t>
            </a:r>
            <a:r>
              <a:rPr lang="es-ES" sz="1900" dirty="0" err="1"/>
              <a:t>element</a:t>
            </a:r>
            <a:r>
              <a:rPr lang="es-ES" sz="1900" dirty="0"/>
              <a:t> </a:t>
            </a:r>
            <a:r>
              <a:rPr lang="es-ES" sz="1900" dirty="0" err="1"/>
              <a:t>of</a:t>
            </a:r>
            <a:r>
              <a:rPr lang="es-ES" sz="1900" dirty="0"/>
              <a:t> </a:t>
            </a:r>
            <a:r>
              <a:rPr lang="es-ES" sz="1900" dirty="0" err="1"/>
              <a:t>the</a:t>
            </a:r>
            <a:r>
              <a:rPr lang="es-ES" sz="1900" dirty="0"/>
              <a:t> </a:t>
            </a:r>
            <a:r>
              <a:rPr lang="es-ES" sz="1900" dirty="0" err="1"/>
              <a:t>intellectual</a:t>
            </a:r>
            <a:r>
              <a:rPr lang="es-ES" sz="1900" dirty="0"/>
              <a:t> </a:t>
            </a:r>
            <a:r>
              <a:rPr lang="es-ES" sz="1900" dirty="0" err="1"/>
              <a:t>property</a:t>
            </a:r>
            <a:r>
              <a:rPr lang="es-ES" sz="1900" dirty="0"/>
              <a:t> </a:t>
            </a:r>
            <a:r>
              <a:rPr lang="es-ES" sz="1900" dirty="0" err="1"/>
              <a:t>system</a:t>
            </a:r>
            <a:endParaRPr lang="es-ES" sz="1900" dirty="0"/>
          </a:p>
          <a:p>
            <a:pPr>
              <a:lnSpc>
                <a:spcPct val="70000"/>
              </a:lnSpc>
              <a:defRPr sz="2200"/>
            </a:pPr>
            <a:endParaRPr lang="es-ES" sz="1900" dirty="0"/>
          </a:p>
          <a:p>
            <a:pPr>
              <a:lnSpc>
                <a:spcPct val="70000"/>
              </a:lnSpc>
              <a:defRPr sz="2200"/>
            </a:pPr>
            <a:r>
              <a:rPr lang="es-ES" sz="1900" dirty="0" err="1"/>
              <a:t>The</a:t>
            </a:r>
            <a:r>
              <a:rPr lang="es-ES" sz="1900" dirty="0"/>
              <a:t> </a:t>
            </a:r>
            <a:r>
              <a:rPr lang="es-ES" sz="1900" dirty="0" err="1"/>
              <a:t>limits</a:t>
            </a:r>
            <a:r>
              <a:rPr lang="es-ES" sz="1900" dirty="0"/>
              <a:t> </a:t>
            </a:r>
            <a:r>
              <a:rPr lang="es-ES" sz="1900" dirty="0" err="1"/>
              <a:t>of</a:t>
            </a:r>
            <a:r>
              <a:rPr lang="es-ES" sz="1900" dirty="0"/>
              <a:t> </a:t>
            </a:r>
            <a:r>
              <a:rPr lang="es-ES" sz="1900" dirty="0" err="1"/>
              <a:t>the</a:t>
            </a:r>
            <a:r>
              <a:rPr lang="es-ES" sz="1900" dirty="0"/>
              <a:t> </a:t>
            </a:r>
            <a:r>
              <a:rPr lang="es-ES" sz="1900" dirty="0" err="1"/>
              <a:t>current</a:t>
            </a:r>
            <a:r>
              <a:rPr lang="es-ES" sz="1900" dirty="0"/>
              <a:t> legal </a:t>
            </a:r>
            <a:r>
              <a:rPr lang="es-ES" sz="1900" dirty="0" err="1"/>
              <a:t>framework</a:t>
            </a:r>
            <a:r>
              <a:rPr lang="es-ES" sz="1900" dirty="0"/>
              <a:t>, </a:t>
            </a:r>
            <a:r>
              <a:rPr lang="es-ES" sz="1900" dirty="0" err="1"/>
              <a:t>which</a:t>
            </a:r>
            <a:r>
              <a:rPr lang="es-ES" sz="1900" dirty="0"/>
              <a:t> </a:t>
            </a:r>
            <a:r>
              <a:rPr lang="es-ES" sz="1900" dirty="0" err="1"/>
              <a:t>relies</a:t>
            </a:r>
            <a:r>
              <a:rPr lang="es-ES" sz="1900" dirty="0"/>
              <a:t> </a:t>
            </a:r>
            <a:r>
              <a:rPr lang="es-ES" sz="1900" dirty="0" err="1"/>
              <a:t>excessively</a:t>
            </a:r>
            <a:r>
              <a:rPr lang="es-ES" sz="1900" dirty="0"/>
              <a:t> </a:t>
            </a:r>
            <a:r>
              <a:rPr lang="es-ES" sz="1900" dirty="0" err="1"/>
              <a:t>on</a:t>
            </a:r>
            <a:r>
              <a:rPr lang="es-ES" sz="1900" dirty="0"/>
              <a:t> </a:t>
            </a:r>
            <a:r>
              <a:rPr lang="es-ES" sz="1900" dirty="0" err="1"/>
              <a:t>performers</a:t>
            </a:r>
            <a:r>
              <a:rPr lang="es-ES" sz="1900" dirty="0"/>
              <a:t>’ contractual </a:t>
            </a:r>
            <a:r>
              <a:rPr lang="es-ES" sz="1900" dirty="0" err="1"/>
              <a:t>autonomy</a:t>
            </a:r>
            <a:r>
              <a:rPr lang="es-ES" sz="1900" dirty="0"/>
              <a:t> in </a:t>
            </a:r>
            <a:r>
              <a:rPr lang="es-ES" sz="1900" dirty="0" err="1"/>
              <a:t>the</a:t>
            </a:r>
            <a:r>
              <a:rPr lang="es-ES" sz="1900" dirty="0"/>
              <a:t> </a:t>
            </a:r>
            <a:r>
              <a:rPr lang="es-ES" sz="1900" dirty="0" err="1"/>
              <a:t>face</a:t>
            </a:r>
            <a:r>
              <a:rPr lang="es-ES" sz="1900" dirty="0"/>
              <a:t> </a:t>
            </a:r>
            <a:r>
              <a:rPr lang="es-ES" sz="1900" dirty="0" err="1"/>
              <a:t>of</a:t>
            </a:r>
            <a:r>
              <a:rPr lang="es-ES" sz="1900" dirty="0"/>
              <a:t> a </a:t>
            </a:r>
            <a:r>
              <a:rPr lang="es-ES" sz="1900" dirty="0" err="1"/>
              <a:t>highly</a:t>
            </a:r>
            <a:r>
              <a:rPr lang="es-ES" sz="1900" dirty="0"/>
              <a:t> </a:t>
            </a:r>
            <a:r>
              <a:rPr lang="es-ES" sz="1900" dirty="0" err="1"/>
              <a:t>concentrated</a:t>
            </a:r>
            <a:r>
              <a:rPr lang="es-ES" sz="1900" dirty="0"/>
              <a:t> </a:t>
            </a:r>
            <a:r>
              <a:rPr lang="es-ES" sz="1900" dirty="0" err="1"/>
              <a:t>industry</a:t>
            </a:r>
            <a:endParaRPr lang="es-ES" sz="1900" dirty="0"/>
          </a:p>
          <a:p>
            <a:pPr>
              <a:lnSpc>
                <a:spcPct val="70000"/>
              </a:lnSpc>
              <a:defRPr sz="2200"/>
            </a:pPr>
            <a:endParaRPr lang="es-ES" sz="1900" dirty="0"/>
          </a:p>
          <a:p>
            <a:pPr>
              <a:lnSpc>
                <a:spcPct val="70000"/>
              </a:lnSpc>
              <a:defRPr sz="2200"/>
            </a:pPr>
            <a:r>
              <a:rPr lang="es-ES" sz="1900" dirty="0" err="1"/>
              <a:t>Only</a:t>
            </a:r>
            <a:r>
              <a:rPr lang="es-ES" sz="1900" dirty="0"/>
              <a:t> in </a:t>
            </a:r>
            <a:r>
              <a:rPr lang="es-ES" sz="1900" dirty="0" err="1"/>
              <a:t>this</a:t>
            </a:r>
            <a:r>
              <a:rPr lang="es-ES" sz="1900" dirty="0"/>
              <a:t> </a:t>
            </a:r>
            <a:r>
              <a:rPr lang="es-ES" sz="1900" dirty="0" err="1"/>
              <a:t>way</a:t>
            </a:r>
            <a:r>
              <a:rPr lang="es-ES" sz="1900" dirty="0"/>
              <a:t> </a:t>
            </a:r>
            <a:r>
              <a:rPr lang="es-ES" sz="1900" dirty="0" err="1"/>
              <a:t>will</a:t>
            </a:r>
            <a:r>
              <a:rPr lang="es-ES" sz="1900" dirty="0"/>
              <a:t> a </a:t>
            </a:r>
            <a:r>
              <a:rPr lang="es-ES" sz="1900" dirty="0" err="1"/>
              <a:t>balanced</a:t>
            </a:r>
            <a:r>
              <a:rPr lang="es-ES" sz="1900" dirty="0"/>
              <a:t> </a:t>
            </a:r>
            <a:r>
              <a:rPr lang="es-ES" sz="1900" dirty="0" err="1"/>
              <a:t>distribution</a:t>
            </a:r>
            <a:r>
              <a:rPr lang="es-ES" sz="1900" dirty="0"/>
              <a:t> </a:t>
            </a:r>
            <a:r>
              <a:rPr lang="es-ES" sz="1900" dirty="0" err="1"/>
              <a:t>of</a:t>
            </a:r>
            <a:r>
              <a:rPr lang="es-ES" sz="1900" dirty="0"/>
              <a:t> </a:t>
            </a:r>
            <a:r>
              <a:rPr lang="es-ES" sz="1900" dirty="0" err="1"/>
              <a:t>value</a:t>
            </a:r>
            <a:r>
              <a:rPr lang="es-ES" sz="1900" dirty="0"/>
              <a:t> in </a:t>
            </a:r>
            <a:r>
              <a:rPr lang="es-ES" sz="1900" dirty="0" err="1"/>
              <a:t>the</a:t>
            </a:r>
            <a:r>
              <a:rPr lang="es-ES" sz="1900" dirty="0"/>
              <a:t> Digital Single </a:t>
            </a:r>
            <a:r>
              <a:rPr lang="es-ES" sz="1900" dirty="0" err="1"/>
              <a:t>Market</a:t>
            </a:r>
            <a:r>
              <a:rPr lang="es-ES" sz="1900" dirty="0"/>
              <a:t> be </a:t>
            </a:r>
            <a:r>
              <a:rPr lang="es-ES" sz="1900" dirty="0" err="1"/>
              <a:t>ensured</a:t>
            </a:r>
            <a:r>
              <a:rPr lang="es-ES" sz="1900" dirty="0"/>
              <a:t>, and </a:t>
            </a:r>
            <a:r>
              <a:rPr lang="es-ES" sz="1900" dirty="0" err="1"/>
              <a:t>the</a:t>
            </a:r>
            <a:r>
              <a:rPr lang="es-ES" sz="1900" dirty="0"/>
              <a:t> </a:t>
            </a:r>
            <a:r>
              <a:rPr lang="es-ES" sz="1900" dirty="0" err="1"/>
              <a:t>objective</a:t>
            </a:r>
            <a:r>
              <a:rPr lang="es-ES" sz="1900" dirty="0"/>
              <a:t> </a:t>
            </a:r>
            <a:r>
              <a:rPr lang="es-ES" sz="1900" dirty="0" err="1"/>
              <a:t>of</a:t>
            </a:r>
            <a:r>
              <a:rPr lang="es-ES" sz="1900" dirty="0"/>
              <a:t> </a:t>
            </a:r>
            <a:r>
              <a:rPr lang="es-ES" sz="1900" dirty="0" err="1"/>
              <a:t>Article</a:t>
            </a:r>
            <a:r>
              <a:rPr lang="es-ES" sz="1900" dirty="0"/>
              <a:t> 18 </a:t>
            </a:r>
            <a:r>
              <a:rPr lang="es-ES" sz="1900" dirty="0" err="1"/>
              <a:t>of</a:t>
            </a:r>
            <a:r>
              <a:rPr lang="es-ES" sz="1900" dirty="0"/>
              <a:t> Directive 2019/790 be </a:t>
            </a:r>
            <a:r>
              <a:rPr lang="es-ES" sz="1900" dirty="0" err="1"/>
              <a:t>fulfilled</a:t>
            </a:r>
            <a:endParaRPr lang="es-ES" sz="1900" dirty="0"/>
          </a:p>
          <a:p>
            <a:endParaRPr lang="en-HR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716B202-03BC-A693-BA17-19EF8A088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Conclusions</a:t>
            </a:r>
            <a:br>
              <a:rPr lang="es-ES" dirty="0"/>
            </a:br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3F9754-9777-0825-83D2-419F89609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4/10</a:t>
            </a:r>
          </a:p>
        </p:txBody>
      </p:sp>
    </p:spTree>
    <p:extLst>
      <p:ext uri="{BB962C8B-B14F-4D97-AF65-F5344CB8AC3E}">
        <p14:creationId xmlns:p14="http://schemas.microsoft.com/office/powerpoint/2010/main" val="2174465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06227AD-23D0-9541-15E9-FDE80B0ECE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1674" y="2418631"/>
            <a:ext cx="6021239" cy="1707871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HR" sz="3600" b="1" dirty="0"/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214979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302</Words>
  <Application>Microsoft Macintosh PowerPoint</Application>
  <PresentationFormat>Panorámica</PresentationFormat>
  <Paragraphs>45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Avenir</vt:lpstr>
      <vt:lpstr>Office Theme</vt:lpstr>
      <vt:lpstr>Custom Design</vt:lpstr>
      <vt:lpstr>Transfer of Rights and Post-Transfer Mechanisms in Performers’ Rights</vt:lpstr>
      <vt:lpstr>INTRODUCTION</vt:lpstr>
      <vt:lpstr>DIGITAL ENVIRONMENT</vt:lpstr>
      <vt:lpstr>AUDIOVISUAL ENVIRONMENT</vt:lpstr>
      <vt:lpstr>Conclusions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Suzana Matanovic</dc:creator>
  <cp:lastModifiedBy>Pedro Rivas</cp:lastModifiedBy>
  <cp:revision>8</cp:revision>
  <dcterms:created xsi:type="dcterms:W3CDTF">2025-09-01T09:55:38Z</dcterms:created>
  <dcterms:modified xsi:type="dcterms:W3CDTF">2025-10-09T11:24:20Z</dcterms:modified>
</cp:coreProperties>
</file>